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5" r:id="rId9"/>
    <p:sldId id="268" r:id="rId10"/>
    <p:sldId id="266" r:id="rId11"/>
    <p:sldId id="267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8FD4443E-F989-4FC4-A0C8-D5A2AF1F390B}" styleName="Dark Style 1 - Accent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03447BB-5D67-496B-8E87-E561075AD55C}" styleName="Dark Style 1 - Accent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38" autoAdjust="0"/>
    <p:restoredTop sz="94660"/>
  </p:normalViewPr>
  <p:slideViewPr>
    <p:cSldViewPr snapToGrid="0">
      <p:cViewPr>
        <p:scale>
          <a:sx n="60" d="100"/>
          <a:sy n="60" d="100"/>
        </p:scale>
        <p:origin x="-924" y="-50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C8FBE7-B475-49C2-88B7-AF45FE7998F0}" type="datetimeFigureOut">
              <a:rPr lang="en-US"/>
              <a:pPr/>
              <a:t>4/29/2015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713F05-E6FE-4F26-8B7C-8D98889563D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98053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13F05-E6FE-4F26-8B7C-8D98889563DD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77009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Title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2399" y="1964267"/>
            <a:ext cx="7197726" cy="2421464"/>
          </a:xfrm>
        </p:spPr>
        <p:txBody>
          <a:bodyPr anchor="b">
            <a:normAutofit/>
          </a:bodyPr>
          <a:lstStyle>
            <a:lvl1pPr algn="r">
              <a:defRPr sz="4800">
                <a:effectLst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399" y="4385732"/>
            <a:ext cx="7197726" cy="1405467"/>
          </a:xfrm>
        </p:spPr>
        <p:txBody>
          <a:bodyPr anchor="t">
            <a:normAutofit/>
          </a:bodyPr>
          <a:lstStyle>
            <a:lvl1pPr marL="0" indent="0" algn="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32558" y="5870575"/>
            <a:ext cx="1600200" cy="377825"/>
          </a:xfrm>
        </p:spPr>
        <p:txBody>
          <a:bodyPr/>
          <a:lstStyle/>
          <a:p>
            <a:fld id="{F1FA7AC5-6045-4418-8E60-F48788734473}" type="datetimeFigureOut">
              <a:rPr lang="en-US" smtClean="0"/>
              <a:pPr/>
              <a:t>4/29/2015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399" y="5870575"/>
            <a:ext cx="4893958" cy="3778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08958" y="5870575"/>
            <a:ext cx="551167" cy="377825"/>
          </a:xfrm>
        </p:spPr>
        <p:txBody>
          <a:bodyPr/>
          <a:lstStyle/>
          <a:p>
            <a:fld id="{8C71CAF9-4461-454A-B702-D536C377575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88371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comb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732865"/>
            <a:ext cx="1013142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1600" y="932112"/>
            <a:ext cx="8759827" cy="3164976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299603"/>
            <a:ext cx="10131427" cy="49371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FA7AC5-6045-4418-8E60-F48788734473}" type="datetimeFigureOut">
              <a:rPr lang="en-US" smtClean="0"/>
              <a:pPr/>
              <a:t>4/29/2015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1CAF9-4461-454A-B702-D536C377575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3194560"/>
      </p:ext>
    </p:extLst>
  </p:cSld>
  <p:clrMapOvr>
    <a:masterClrMapping/>
  </p:clrMapOvr>
  <p:transition spd="med">
    <p:comb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3124199"/>
          </a:xfrm>
        </p:spPr>
        <p:txBody>
          <a:bodyPr anchor="ctr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FA7AC5-6045-4418-8E60-F48788734473}" type="datetimeFigureOut">
              <a:rPr lang="en-US" smtClean="0"/>
              <a:pPr/>
              <a:t>4/29/2015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1CAF9-4461-454A-B702-D536C377575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6744041"/>
      </p:ext>
    </p:extLst>
  </p:cSld>
  <p:clrMapOvr>
    <a:masterClrMapping/>
  </p:clrMapOvr>
  <p:transition spd="med">
    <p:comb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97875" y="3352800"/>
            <a:ext cx="9339184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465" y="4343400"/>
            <a:ext cx="10152367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FA7AC5-6045-4418-8E60-F48788734473}" type="datetimeFigureOut">
              <a:rPr lang="en-US" smtClean="0"/>
              <a:pPr/>
              <a:t>4/29/2015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1CAF9-4461-454A-B702-D536C377575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302916"/>
      </p:ext>
    </p:extLst>
  </p:cSld>
  <p:clrMapOvr>
    <a:masterClrMapping/>
  </p:clrMapOvr>
  <p:transition spd="med">
    <p:comb dir="vert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2" y="3308581"/>
            <a:ext cx="10131425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4777381"/>
            <a:ext cx="10131426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FA7AC5-6045-4418-8E60-F48788734473}" type="datetimeFigureOut">
              <a:rPr lang="en-US" smtClean="0"/>
              <a:pPr/>
              <a:t>4/29/2015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1CAF9-4461-454A-B702-D536C377575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3140247"/>
      </p:ext>
    </p:extLst>
  </p:cSld>
  <p:clrMapOvr>
    <a:masterClrMapping/>
  </p:clrMapOvr>
  <p:transition spd="med">
    <p:comb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0" y="3886200"/>
            <a:ext cx="10135436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dirty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5200"/>
            <a:ext cx="10135436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FA7AC5-6045-4418-8E60-F48788734473}" type="datetimeFigureOut">
              <a:rPr lang="en-US" smtClean="0"/>
              <a:pPr/>
              <a:t>4/29/2015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1CAF9-4461-454A-B702-D536C377575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5396594"/>
      </p:ext>
    </p:extLst>
  </p:cSld>
  <p:clrMapOvr>
    <a:masterClrMapping/>
  </p:clrMapOvr>
  <p:transition spd="med">
    <p:comb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dirty="0"/>
              <a:t>Click to edit Master title style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1" y="3505200"/>
            <a:ext cx="10131428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dirty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FA7AC5-6045-4418-8E60-F48788734473}" type="datetimeFigureOut">
              <a:rPr lang="en-US" smtClean="0"/>
              <a:pPr/>
              <a:t>4/29/2015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1CAF9-4461-454A-B702-D536C377575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9181318"/>
      </p:ext>
    </p:extLst>
  </p:cSld>
  <p:clrMapOvr>
    <a:masterClrMapping/>
  </p:clrMapOvr>
  <p:transition spd="med">
    <p:comb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FA7AC5-6045-4418-8E60-F48788734473}" type="datetimeFigureOut">
              <a:rPr lang="en-US" smtClean="0"/>
              <a:pPr/>
              <a:t>4/29/2015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1CAF9-4461-454A-B702-D536C377575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7476161"/>
      </p:ext>
    </p:extLst>
  </p:cSld>
  <p:clrMapOvr>
    <a:masterClrMapping/>
  </p:clrMapOvr>
  <p:transition spd="med">
    <p:comb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8675" y="609599"/>
            <a:ext cx="2158552" cy="5181601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7832116" cy="5181600"/>
          </a:xfrm>
        </p:spPr>
        <p:txBody>
          <a:bodyPr vert="eaVert" anchor="t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FA7AC5-6045-4418-8E60-F48788734473}" type="datetimeFigureOut">
              <a:rPr lang="en-US" smtClean="0"/>
              <a:pPr/>
              <a:t>4/29/2015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1CAF9-4461-454A-B702-D536C377575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3219346"/>
      </p:ext>
    </p:extLst>
  </p:cSld>
  <p:clrMapOvr>
    <a:masterClrMapping/>
  </p:clrMapOvr>
  <p:transition spd="med">
    <p:comb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FA7AC5-6045-4418-8E60-F48788734473}" type="datetimeFigureOut">
              <a:rPr lang="en-US" smtClean="0"/>
              <a:pPr/>
              <a:t>4/29/2015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1CAF9-4461-454A-B702-D536C377575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4641294"/>
      </p:ext>
    </p:extLst>
  </p:cSld>
  <p:clrMapOvr>
    <a:masterClrMapping/>
  </p:clrMapOvr>
  <p:transition spd="med">
    <p:comb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308581"/>
            <a:ext cx="10131427" cy="1468800"/>
          </a:xfrm>
        </p:spPr>
        <p:txBody>
          <a:bodyPr anchor="b"/>
          <a:lstStyle>
            <a:lvl1pPr algn="l">
              <a:defRPr sz="4000" b="0" cap="all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7381"/>
            <a:ext cx="1013142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 cap="all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FA7AC5-6045-4418-8E60-F48788734473}" type="datetimeFigureOut">
              <a:rPr lang="en-US" smtClean="0"/>
              <a:pPr/>
              <a:t>4/29/2015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1CAF9-4461-454A-B702-D536C377575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2636214"/>
      </p:ext>
    </p:extLst>
  </p:cSld>
  <p:clrMapOvr>
    <a:masterClrMapping/>
  </p:clrMapOvr>
  <p:transition spd="med">
    <p:comb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2" y="2142067"/>
            <a:ext cx="4995334" cy="3649134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21895" y="2142067"/>
            <a:ext cx="4995332" cy="3649133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FA7AC5-6045-4418-8E60-F48788734473}" type="datetimeFigureOut">
              <a:rPr lang="en-US" smtClean="0"/>
              <a:pPr/>
              <a:t>4/29/2015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1CAF9-4461-454A-B702-D536C377575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0708853"/>
      </p:ext>
    </p:extLst>
  </p:cSld>
  <p:clrMapOvr>
    <a:masterClrMapping/>
  </p:clrMapOvr>
  <p:transition spd="med">
    <p:comb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73670" y="2218267"/>
            <a:ext cx="470905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1" y="2870201"/>
            <a:ext cx="4996923" cy="2920998"/>
          </a:xfrm>
        </p:spPr>
        <p:txBody>
          <a:bodyPr anchor="t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096003" y="2226734"/>
            <a:ext cx="4722813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23483" y="2870201"/>
            <a:ext cx="4995334" cy="2920998"/>
          </a:xfrm>
        </p:spPr>
        <p:txBody>
          <a:bodyPr anchor="t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FA7AC5-6045-4418-8E60-F48788734473}" type="datetimeFigureOut">
              <a:rPr lang="en-US" smtClean="0"/>
              <a:pPr/>
              <a:t>4/29/2015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1CAF9-4461-454A-B702-D536C377575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910018"/>
      </p:ext>
    </p:extLst>
  </p:cSld>
  <p:clrMapOvr>
    <a:masterClrMapping/>
  </p:clrMapOvr>
  <p:transition spd="med">
    <p:comb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FA7AC5-6045-4418-8E60-F48788734473}" type="datetimeFigureOut">
              <a:rPr lang="en-US" smtClean="0"/>
              <a:pPr/>
              <a:t>4/29/2015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1CAF9-4461-454A-B702-D536C377575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5118576"/>
      </p:ext>
    </p:extLst>
  </p:cSld>
  <p:clrMapOvr>
    <a:masterClrMapping/>
  </p:clrMapOvr>
  <p:transition spd="med">
    <p:comb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FA7AC5-6045-4418-8E60-F48788734473}" type="datetimeFigureOut">
              <a:rPr lang="en-US" smtClean="0"/>
              <a:pPr/>
              <a:t>4/29/2015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1CAF9-4461-454A-B702-D536C377575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1567705"/>
      </p:ext>
    </p:extLst>
  </p:cSld>
  <p:clrMapOvr>
    <a:masterClrMapping/>
  </p:clrMapOvr>
  <p:transition spd="med">
    <p:comb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74333"/>
            <a:ext cx="3680885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201" y="609601"/>
            <a:ext cx="6169026" cy="5181600"/>
          </a:xfrm>
        </p:spPr>
        <p:txBody>
          <a:bodyPr anchor="ctr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445933"/>
            <a:ext cx="3680885" cy="1828800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FA7AC5-6045-4418-8E60-F48788734473}" type="datetimeFigureOut">
              <a:rPr lang="en-US" smtClean="0"/>
              <a:pPr/>
              <a:t>4/29/2015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1CAF9-4461-454A-B702-D536C377575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2535889"/>
      </p:ext>
    </p:extLst>
  </p:cSld>
  <p:clrMapOvr>
    <a:masterClrMapping/>
  </p:clrMapOvr>
  <p:transition spd="med">
    <p:comb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600200"/>
            <a:ext cx="6164653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36253" y="914400"/>
            <a:ext cx="3280974" cy="4572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2971800"/>
            <a:ext cx="6164653" cy="1828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FA7AC5-6045-4418-8E60-F48788734473}" type="datetimeFigureOut">
              <a:rPr lang="en-US" smtClean="0"/>
              <a:pPr/>
              <a:t>4/29/2015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1CAF9-4461-454A-B702-D536C377575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937094"/>
      </p:ext>
    </p:extLst>
  </p:cSld>
  <p:clrMapOvr>
    <a:masterClrMapping/>
  </p:clrMapOvr>
  <p:transition spd="med">
    <p:comb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2142067"/>
            <a:ext cx="10131425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F1FA7AC5-6045-4418-8E60-F48788734473}" type="datetimeFigureOut">
              <a:rPr lang="en-US" smtClean="0"/>
              <a:pPr/>
              <a:t>4/29/2015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66060" y="5870575"/>
            <a:ext cx="551167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8C71CAF9-4461-454A-B702-D536C377575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473843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ransition spd="med">
    <p:comb dir="vert"/>
  </p:transition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Pripreme%20za%20kreativni%20centar\&#1055;&#1088;&#1080;&#1087;&#1088;&#1077;&#1084;&#1077;%20&#1079;&#1072;%206.%20&#1088;&#1072;&#1079;&#1088;&#1077;&#1076;%20-%20&#1053;&#1054;&#1042;&#1054;\&#1055;&#1088;&#1077;&#1079;&#1077;&#1085;&#1090;&#1072;&#1094;&#1080;&#1112;&#1077;\&#1040;&#1089;&#1082;&#1072;%20&#1080;%20&#1074;&#1091;&#1082;\&#1040;&#1089;&#1082;&#1072;%20&#1080;%20&#1074;&#1091;&#1082;.wmv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287269"/>
            <a:ext cx="12192000" cy="3098994"/>
          </a:xfrm>
        </p:spPr>
        <p:txBody>
          <a:bodyPr/>
          <a:lstStyle/>
          <a:p>
            <a:pPr algn="ctr"/>
            <a:endParaRPr lang="en-US" sz="9600" dirty="0">
              <a:latin typeface="Times New Roman"/>
              <a:cs typeface="Times New Roman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62343" y="4386263"/>
            <a:ext cx="9297782" cy="1404937"/>
          </a:xfrm>
        </p:spPr>
        <p:txBody>
          <a:bodyPr/>
          <a:lstStyle/>
          <a:p>
            <a:endParaRPr lang="en-US" sz="2800" dirty="0">
              <a:latin typeface="Times New Roman"/>
              <a:cs typeface="Times New Roman"/>
            </a:endParaRPr>
          </a:p>
        </p:txBody>
      </p:sp>
      <p:pic>
        <p:nvPicPr>
          <p:cNvPr id="4" name="Picture 3" descr="ask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1" y="0"/>
            <a:ext cx="12192001" cy="6791926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4157082590"/>
      </p:ext>
    </p:extLst>
  </p:cSld>
  <p:clrMapOvr>
    <a:masterClrMapping/>
  </p:clrMapOvr>
  <p:transition spd="med">
    <p:comb dir="vert"/>
    <p:sndAc>
      <p:stSnd>
        <p:snd r:embed="rId3" name="chimes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6687" y="217715"/>
            <a:ext cx="10131425" cy="1456267"/>
          </a:xfrm>
        </p:spPr>
        <p:txBody>
          <a:bodyPr>
            <a:normAutofit/>
          </a:bodyPr>
          <a:lstStyle/>
          <a:p>
            <a:pPr algn="ctr"/>
            <a:r>
              <a:rPr lang="x-none" sz="4800" b="1" dirty="0" smtClean="0">
                <a:latin typeface="Times New Roman" pitchFamily="18" charset="0"/>
                <a:cs typeface="Times New Roman" pitchFamily="18" charset="0"/>
              </a:rPr>
              <a:t>Аска игра пред вуком</a:t>
            </a:r>
            <a:endParaRPr lang="en-US" sz="4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Аска и вук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403969" y="1781503"/>
            <a:ext cx="6902766" cy="4319751"/>
          </a:xfrm>
          <a:prstGeom prst="rect">
            <a:avLst/>
          </a:prstGeom>
        </p:spPr>
      </p:pic>
    </p:spTree>
  </p:cSld>
  <p:clrMapOvr>
    <a:masterClrMapping/>
  </p:clrMapOvr>
  <p:transition spd="med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894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" y="1412724"/>
            <a:ext cx="12192000" cy="40164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x-none" sz="25500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КРАЈ</a:t>
            </a:r>
          </a:p>
        </p:txBody>
      </p:sp>
    </p:spTree>
  </p:cSld>
  <p:clrMapOvr>
    <a:masterClrMapping/>
  </p:clrMapOvr>
  <p:transition spd="med">
    <p:comb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x-none" sz="6000" b="1" dirty="0" smtClean="0">
                <a:latin typeface="Times New Roman" pitchFamily="18" charset="0"/>
                <a:cs typeface="Times New Roman" pitchFamily="18" charset="0"/>
              </a:rPr>
              <a:t>Иво андрић</a:t>
            </a:r>
            <a:endParaRPr lang="en-US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4496" y="1925576"/>
            <a:ext cx="8813799" cy="4157119"/>
          </a:xfrm>
        </p:spPr>
        <p:txBody>
          <a:bodyPr>
            <a:noAutofit/>
          </a:bodyPr>
          <a:lstStyle/>
          <a:p>
            <a:r>
              <a:rPr lang="x-none" sz="2400" dirty="0" smtClean="0">
                <a:latin typeface="Times New Roman" pitchFamily="18" charset="0"/>
                <a:cs typeface="Times New Roman" pitchFamily="18" charset="0"/>
              </a:rPr>
              <a:t>Иво Андрић је рођен 9. октобра 1892. године, у Долцу поред Травника у тадашњој Аустро-Угарској. Матичне књиге кажу да му </a:t>
            </a:r>
            <a:r>
              <a:rPr lang="x-none" sz="2400" smtClean="0">
                <a:latin typeface="Times New Roman" pitchFamily="18" charset="0"/>
                <a:cs typeface="Times New Roman" pitchFamily="18" charset="0"/>
              </a:rPr>
              <a:t>је </a:t>
            </a: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x-none" sz="2400" smtClean="0">
                <a:latin typeface="Times New Roman" pitchFamily="18" charset="0"/>
                <a:cs typeface="Times New Roman" pitchFamily="18" charset="0"/>
              </a:rPr>
              <a:t>тац </a:t>
            </a:r>
            <a:r>
              <a:rPr lang="x-none" sz="2400" dirty="0" smtClean="0">
                <a:latin typeface="Times New Roman" pitchFamily="18" charset="0"/>
                <a:cs typeface="Times New Roman" pitchFamily="18" charset="0"/>
              </a:rPr>
              <a:t>био Антун Андрић,а мајка </a:t>
            </a:r>
            <a:r>
              <a:rPr lang="x-none" sz="2400" smtClean="0">
                <a:latin typeface="Times New Roman" pitchFamily="18" charset="0"/>
                <a:cs typeface="Times New Roman" pitchFamily="18" charset="0"/>
              </a:rPr>
              <a:t>Катарина Андрић(рођена Пејић). </a:t>
            </a:r>
            <a:r>
              <a:rPr lang="x-none" sz="2400" dirty="0" smtClean="0">
                <a:latin typeface="Times New Roman" pitchFamily="18" charset="0"/>
                <a:cs typeface="Times New Roman" pitchFamily="18" charset="0"/>
              </a:rPr>
              <a:t>Детињство је провео у Вишеграду где је завршио основну школу.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x-none" sz="2400" dirty="0" smtClean="0">
                <a:latin typeface="Times New Roman" pitchFamily="18" charset="0"/>
                <a:cs typeface="Times New Roman" pitchFamily="18" charset="0"/>
              </a:rPr>
              <a:t>Андрић 1903. године уписује сарајевску Велику гимназију.Добио је Нобелову награду за књижевност 1961. године за роман ,,На Дрини ћуприја</a:t>
            </a:r>
            <a:r>
              <a:rPr lang="x-none" sz="2400" smtClean="0">
                <a:latin typeface="Times New Roman" pitchFamily="18" charset="0"/>
                <a:cs typeface="Times New Roman" pitchFamily="18" charset="0"/>
              </a:rPr>
              <a:t>”.Такође</a:t>
            </a: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x-none" sz="24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био је</a:t>
            </a:r>
            <a:r>
              <a:rPr lang="x-none" sz="24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x-none" sz="2400" dirty="0" smtClean="0">
                <a:latin typeface="Times New Roman" pitchFamily="18" charset="0"/>
                <a:cs typeface="Times New Roman" pitchFamily="18" charset="0"/>
              </a:rPr>
              <a:t>члан Српске академије наука и уметности.Умро је 13. марта 1975. године у Београду.</a:t>
            </a:r>
          </a:p>
        </p:txBody>
      </p:sp>
      <p:pic>
        <p:nvPicPr>
          <p:cNvPr id="4" name="Picture 3" descr="S._Kragujevic,_Ivo_Andric,_196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147819" y="1849160"/>
            <a:ext cx="2807114" cy="353563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9160933" y="5401732"/>
            <a:ext cx="279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x-none" dirty="0" smtClean="0"/>
              <a:t>Иво Андрић</a:t>
            </a:r>
            <a:endParaRPr lang="en-US" dirty="0"/>
          </a:p>
        </p:txBody>
      </p:sp>
    </p:spTree>
  </p:cSld>
  <p:clrMapOvr>
    <a:masterClrMapping/>
  </p:clrMapOvr>
  <p:transition spd="med">
    <p:comb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x-none" sz="4800" b="1" dirty="0" smtClean="0">
                <a:latin typeface="Times New Roman" pitchFamily="18" charset="0"/>
                <a:cs typeface="Times New Roman" pitchFamily="18" charset="0"/>
              </a:rPr>
              <a:t>Андрићева дела</a:t>
            </a:r>
            <a:endParaRPr lang="en-US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q"/>
            </a:pPr>
            <a:r>
              <a:rPr lang="x-none" sz="4000" dirty="0" smtClean="0">
                <a:latin typeface="Times New Roman" pitchFamily="18" charset="0"/>
                <a:cs typeface="Times New Roman" pitchFamily="18" charset="0"/>
              </a:rPr>
              <a:t>,,Аникина времена”(1931.године)</a:t>
            </a:r>
          </a:p>
          <a:p>
            <a:pPr>
              <a:buFont typeface="Wingdings" pitchFamily="2" charset="2"/>
              <a:buChar char="q"/>
            </a:pPr>
            <a:r>
              <a:rPr lang="x-none" sz="4000" dirty="0" smtClean="0">
                <a:latin typeface="Times New Roman" pitchFamily="18" charset="0"/>
                <a:cs typeface="Times New Roman" pitchFamily="18" charset="0"/>
              </a:rPr>
              <a:t>,,На Дрини ћуприја”(1945. године)</a:t>
            </a:r>
          </a:p>
          <a:p>
            <a:pPr>
              <a:buFont typeface="Wingdings" pitchFamily="2" charset="2"/>
              <a:buChar char="q"/>
            </a:pPr>
            <a:r>
              <a:rPr lang="x-none" sz="4000" dirty="0" smtClean="0">
                <a:latin typeface="Times New Roman" pitchFamily="18" charset="0"/>
                <a:cs typeface="Times New Roman" pitchFamily="18" charset="0"/>
              </a:rPr>
              <a:t>,,Госпођица”(1945. године)</a:t>
            </a:r>
          </a:p>
          <a:p>
            <a:pPr>
              <a:buFont typeface="Wingdings" pitchFamily="2" charset="2"/>
              <a:buChar char="q"/>
            </a:pPr>
            <a:r>
              <a:rPr lang="x-none" sz="4000" dirty="0" smtClean="0">
                <a:latin typeface="Times New Roman" pitchFamily="18" charset="0"/>
                <a:cs typeface="Times New Roman" pitchFamily="18" charset="0"/>
              </a:rPr>
              <a:t>,,Проклета авлија”(1954. године)</a:t>
            </a:r>
            <a:endParaRPr lang="en-US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comb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x-none" sz="4000" b="1" dirty="0" smtClean="0">
                <a:latin typeface="Times New Roman" pitchFamily="18" charset="0"/>
                <a:cs typeface="Times New Roman" pitchFamily="18" charset="0"/>
              </a:rPr>
              <a:t>Књижевна подела:</a:t>
            </a:r>
            <a:endParaRPr lang="en-US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x-none" dirty="0" smtClean="0"/>
              <a:t>  </a:t>
            </a:r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643743" y="2710544"/>
          <a:ext cx="8548914" cy="2958191"/>
        </p:xfrm>
        <a:graphic>
          <a:graphicData uri="http://schemas.openxmlformats.org/drawingml/2006/table">
            <a:tbl>
              <a:tblPr firstRow="1" bandRow="1">
                <a:tableStyleId>{638B1855-1B75-4FBE-930C-398BA8C253C6}</a:tableStyleId>
              </a:tblPr>
              <a:tblGrid>
                <a:gridCol w="4274457"/>
                <a:gridCol w="4274457"/>
              </a:tblGrid>
              <a:tr h="772885">
                <a:tc>
                  <a:txBody>
                    <a:bodyPr/>
                    <a:lstStyle/>
                    <a:p>
                      <a:pPr algn="ctr"/>
                      <a:r>
                        <a:rPr lang="x-none" sz="3200" cap="none" spc="0" dirty="0" smtClean="0">
                          <a:ln w="17780" cmpd="sng">
                            <a:solidFill>
                              <a:srgbClr val="FFFFFF"/>
                            </a:solidFill>
                            <a:prstDash val="solid"/>
                            <a:miter lim="800000"/>
                          </a:ln>
                          <a:effectLst>
                            <a:outerShdw blurRad="50800" algn="tl" rotWithShape="0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Књижевни</a:t>
                      </a:r>
                      <a:r>
                        <a:rPr lang="x-none" sz="3200" cap="none" spc="0" baseline="0" dirty="0" smtClean="0">
                          <a:ln w="17780" cmpd="sng">
                            <a:solidFill>
                              <a:srgbClr val="FFFFFF"/>
                            </a:solidFill>
                            <a:prstDash val="solid"/>
                            <a:miter lim="800000"/>
                          </a:ln>
                          <a:effectLst>
                            <a:outerShdw blurRad="50800" algn="tl" rotWithShape="0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род</a:t>
                      </a:r>
                      <a:endParaRPr lang="en-US" sz="3200" b="1" cap="none" spc="0" dirty="0">
                        <a:ln w="17780" cmpd="sng">
                          <a:solidFill>
                            <a:srgbClr val="FFFFFF"/>
                          </a:solidFill>
                          <a:prstDash val="solid"/>
                          <a:miter lim="800000"/>
                        </a:ln>
                        <a:gradFill rotWithShape="1">
                          <a:gsLst>
                            <a:gs pos="0">
                              <a:srgbClr val="000000">
                                <a:tint val="92000"/>
                                <a:shade val="100000"/>
                                <a:satMod val="150000"/>
                              </a:srgbClr>
                            </a:gs>
                            <a:gs pos="49000">
                              <a:srgbClr val="000000">
                                <a:tint val="89000"/>
                                <a:shade val="90000"/>
                                <a:satMod val="150000"/>
                              </a:srgbClr>
                            </a:gs>
                            <a:gs pos="50000">
                              <a:srgbClr val="000000">
                                <a:tint val="100000"/>
                                <a:shade val="75000"/>
                                <a:satMod val="150000"/>
                              </a:srgbClr>
                            </a:gs>
                            <a:gs pos="95000">
                              <a:srgbClr val="000000">
                                <a:shade val="47000"/>
                                <a:satMod val="150000"/>
                              </a:srgbClr>
                            </a:gs>
                            <a:gs pos="100000">
                              <a:srgbClr val="000000">
                                <a:shade val="39000"/>
                                <a:satMod val="150000"/>
                              </a:srgbClr>
                            </a:gs>
                          </a:gsLst>
                          <a:lin ang="5400000"/>
                        </a:gradFill>
                        <a:effectLst>
                          <a:outerShdw blurRad="50800" algn="tl" rotWithShape="0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3200" cap="none" spc="0" dirty="0" smtClean="0">
                          <a:ln w="17780" cmpd="sng">
                            <a:solidFill>
                              <a:srgbClr val="FFFFFF"/>
                            </a:solidFill>
                            <a:prstDash val="solid"/>
                            <a:miter lim="800000"/>
                          </a:ln>
                          <a:effectLst>
                            <a:outerShdw blurRad="50800" algn="tl" rotWithShape="0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Књижевна</a:t>
                      </a:r>
                      <a:r>
                        <a:rPr lang="x-none" sz="3200" cap="none" spc="0" baseline="0" dirty="0" smtClean="0">
                          <a:ln w="17780" cmpd="sng">
                            <a:solidFill>
                              <a:srgbClr val="FFFFFF"/>
                            </a:solidFill>
                            <a:prstDash val="solid"/>
                            <a:miter lim="800000"/>
                          </a:ln>
                          <a:effectLst>
                            <a:outerShdw blurRad="50800" algn="tl" rotWithShape="0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врста</a:t>
                      </a:r>
                      <a:endParaRPr lang="en-US" sz="3200" b="1" cap="none" spc="0" dirty="0">
                        <a:ln w="17780" cmpd="sng">
                          <a:solidFill>
                            <a:srgbClr val="FFFFFF"/>
                          </a:solidFill>
                          <a:prstDash val="solid"/>
                          <a:miter lim="800000"/>
                        </a:ln>
                        <a:gradFill rotWithShape="1">
                          <a:gsLst>
                            <a:gs pos="0">
                              <a:srgbClr val="000000">
                                <a:tint val="92000"/>
                                <a:shade val="100000"/>
                                <a:satMod val="150000"/>
                              </a:srgbClr>
                            </a:gs>
                            <a:gs pos="49000">
                              <a:srgbClr val="000000">
                                <a:tint val="89000"/>
                                <a:shade val="90000"/>
                                <a:satMod val="150000"/>
                              </a:srgbClr>
                            </a:gs>
                            <a:gs pos="50000">
                              <a:srgbClr val="000000">
                                <a:tint val="100000"/>
                                <a:shade val="75000"/>
                                <a:satMod val="150000"/>
                              </a:srgbClr>
                            </a:gs>
                            <a:gs pos="95000">
                              <a:srgbClr val="000000">
                                <a:shade val="47000"/>
                                <a:satMod val="150000"/>
                              </a:srgbClr>
                            </a:gs>
                            <a:gs pos="100000">
                              <a:srgbClr val="000000">
                                <a:shade val="39000"/>
                                <a:satMod val="150000"/>
                              </a:srgbClr>
                            </a:gs>
                          </a:gsLst>
                          <a:lin ang="5400000"/>
                        </a:gradFill>
                        <a:effectLst>
                          <a:outerShdw blurRad="50800" algn="tl" rotWithShape="0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759278">
                <a:tc>
                  <a:txBody>
                    <a:bodyPr/>
                    <a:lstStyle/>
                    <a:p>
                      <a:r>
                        <a:rPr lang="x-none" sz="3200" b="1" cap="none" spc="0" dirty="0" smtClean="0">
                          <a:ln w="17780" cmpd="sng">
                            <a:solidFill>
                              <a:srgbClr val="FFFFFF"/>
                            </a:solidFill>
                            <a:prstDash val="solid"/>
                            <a:miter lim="800000"/>
                          </a:ln>
                          <a:gradFill rotWithShape="1">
                            <a:gsLst>
                              <a:gs pos="0">
                                <a:srgbClr val="000000">
                                  <a:tint val="92000"/>
                                  <a:shade val="100000"/>
                                  <a:satMod val="150000"/>
                                </a:srgbClr>
                              </a:gs>
                              <a:gs pos="49000">
                                <a:srgbClr val="000000">
                                  <a:tint val="89000"/>
                                  <a:shade val="90000"/>
                                  <a:satMod val="150000"/>
                                </a:srgbClr>
                              </a:gs>
                              <a:gs pos="50000">
                                <a:srgbClr val="000000">
                                  <a:tint val="100000"/>
                                  <a:shade val="75000"/>
                                  <a:satMod val="150000"/>
                                </a:srgbClr>
                              </a:gs>
                              <a:gs pos="95000">
                                <a:srgbClr val="000000">
                                  <a:shade val="47000"/>
                                  <a:satMod val="150000"/>
                                </a:srgbClr>
                              </a:gs>
                              <a:gs pos="100000">
                                <a:srgbClr val="000000">
                                  <a:shade val="39000"/>
                                  <a:satMod val="150000"/>
                                </a:srgbClr>
                              </a:gs>
                            </a:gsLst>
                            <a:lin ang="5400000"/>
                          </a:gradFill>
                          <a:effectLst>
                            <a:outerShdw blurRad="50800" algn="tl" rotWithShape="0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Лирика</a:t>
                      </a:r>
                      <a:endParaRPr lang="en-US" sz="3200" b="1" cap="none" spc="0" dirty="0">
                        <a:ln w="17780" cmpd="sng">
                          <a:solidFill>
                            <a:srgbClr val="FFFFFF"/>
                          </a:solidFill>
                          <a:prstDash val="solid"/>
                          <a:miter lim="800000"/>
                        </a:ln>
                        <a:gradFill rotWithShape="1">
                          <a:gsLst>
                            <a:gs pos="0">
                              <a:srgbClr val="000000">
                                <a:tint val="92000"/>
                                <a:shade val="100000"/>
                                <a:satMod val="150000"/>
                              </a:srgbClr>
                            </a:gs>
                            <a:gs pos="49000">
                              <a:srgbClr val="000000">
                                <a:tint val="89000"/>
                                <a:shade val="90000"/>
                                <a:satMod val="150000"/>
                              </a:srgbClr>
                            </a:gs>
                            <a:gs pos="50000">
                              <a:srgbClr val="000000">
                                <a:tint val="100000"/>
                                <a:shade val="75000"/>
                                <a:satMod val="150000"/>
                              </a:srgbClr>
                            </a:gs>
                            <a:gs pos="95000">
                              <a:srgbClr val="000000">
                                <a:shade val="47000"/>
                                <a:satMod val="150000"/>
                              </a:srgbClr>
                            </a:gs>
                            <a:gs pos="100000">
                              <a:srgbClr val="000000">
                                <a:shade val="39000"/>
                                <a:satMod val="150000"/>
                              </a:srgbClr>
                            </a:gs>
                          </a:gsLst>
                          <a:lin ang="5400000"/>
                        </a:gradFill>
                        <a:effectLst>
                          <a:outerShdw blurRad="50800" algn="tl" rotWithShape="0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x-none" sz="3200" b="1" cap="none" spc="0" dirty="0" smtClean="0">
                          <a:ln w="17780" cmpd="sng">
                            <a:solidFill>
                              <a:srgbClr val="FFFFFF"/>
                            </a:solidFill>
                            <a:prstDash val="solid"/>
                            <a:miter lim="800000"/>
                          </a:ln>
                          <a:gradFill rotWithShape="1">
                            <a:gsLst>
                              <a:gs pos="0">
                                <a:srgbClr val="000000">
                                  <a:tint val="92000"/>
                                  <a:shade val="100000"/>
                                  <a:satMod val="150000"/>
                                </a:srgbClr>
                              </a:gs>
                              <a:gs pos="49000">
                                <a:srgbClr val="000000">
                                  <a:tint val="89000"/>
                                  <a:shade val="90000"/>
                                  <a:satMod val="150000"/>
                                </a:srgbClr>
                              </a:gs>
                              <a:gs pos="50000">
                                <a:srgbClr val="000000">
                                  <a:tint val="100000"/>
                                  <a:shade val="75000"/>
                                  <a:satMod val="150000"/>
                                </a:srgbClr>
                              </a:gs>
                              <a:gs pos="95000">
                                <a:srgbClr val="000000">
                                  <a:shade val="47000"/>
                                  <a:satMod val="150000"/>
                                </a:srgbClr>
                              </a:gs>
                              <a:gs pos="100000">
                                <a:srgbClr val="000000">
                                  <a:shade val="39000"/>
                                  <a:satMod val="150000"/>
                                </a:srgbClr>
                              </a:gs>
                            </a:gsLst>
                            <a:lin ang="5400000"/>
                          </a:gradFill>
                          <a:effectLst>
                            <a:outerShdw blurRad="50800" algn="tl" rotWithShape="0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Роман</a:t>
                      </a:r>
                      <a:endParaRPr lang="en-US" sz="3200" b="1" cap="none" spc="0" dirty="0">
                        <a:ln w="17780" cmpd="sng">
                          <a:solidFill>
                            <a:srgbClr val="FFFFFF"/>
                          </a:solidFill>
                          <a:prstDash val="solid"/>
                          <a:miter lim="800000"/>
                        </a:ln>
                        <a:gradFill rotWithShape="1">
                          <a:gsLst>
                            <a:gs pos="0">
                              <a:srgbClr val="000000">
                                <a:tint val="92000"/>
                                <a:shade val="100000"/>
                                <a:satMod val="150000"/>
                              </a:srgbClr>
                            </a:gs>
                            <a:gs pos="49000">
                              <a:srgbClr val="000000">
                                <a:tint val="89000"/>
                                <a:shade val="90000"/>
                                <a:satMod val="150000"/>
                              </a:srgbClr>
                            </a:gs>
                            <a:gs pos="50000">
                              <a:srgbClr val="000000">
                                <a:tint val="100000"/>
                                <a:shade val="75000"/>
                                <a:satMod val="150000"/>
                              </a:srgbClr>
                            </a:gs>
                            <a:gs pos="95000">
                              <a:srgbClr val="000000">
                                <a:shade val="47000"/>
                                <a:satMod val="150000"/>
                              </a:srgbClr>
                            </a:gs>
                            <a:gs pos="100000">
                              <a:srgbClr val="000000">
                                <a:shade val="39000"/>
                                <a:satMod val="150000"/>
                              </a:srgbClr>
                            </a:gs>
                          </a:gsLst>
                          <a:lin ang="5400000"/>
                        </a:gradFill>
                        <a:effectLst>
                          <a:outerShdw blurRad="50800" algn="tl" rotWithShape="0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6667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x-none" sz="3200" b="1" cap="none" spc="0" dirty="0" smtClean="0">
                          <a:ln w="17780" cmpd="sng">
                            <a:solidFill>
                              <a:srgbClr val="FFFFFF"/>
                            </a:solidFill>
                            <a:prstDash val="solid"/>
                            <a:miter lim="800000"/>
                          </a:ln>
                          <a:gradFill rotWithShape="1">
                            <a:gsLst>
                              <a:gs pos="0">
                                <a:srgbClr val="000000">
                                  <a:tint val="92000"/>
                                  <a:shade val="100000"/>
                                  <a:satMod val="150000"/>
                                </a:srgbClr>
                              </a:gs>
                              <a:gs pos="49000">
                                <a:srgbClr val="000000">
                                  <a:tint val="89000"/>
                                  <a:shade val="90000"/>
                                  <a:satMod val="150000"/>
                                </a:srgbClr>
                              </a:gs>
                              <a:gs pos="50000">
                                <a:srgbClr val="000000">
                                  <a:tint val="100000"/>
                                  <a:shade val="75000"/>
                                  <a:satMod val="150000"/>
                                </a:srgbClr>
                              </a:gs>
                              <a:gs pos="95000">
                                <a:srgbClr val="000000">
                                  <a:shade val="47000"/>
                                  <a:satMod val="150000"/>
                                </a:srgbClr>
                              </a:gs>
                              <a:gs pos="100000">
                                <a:srgbClr val="000000">
                                  <a:shade val="39000"/>
                                  <a:satMod val="150000"/>
                                </a:srgbClr>
                              </a:gs>
                            </a:gsLst>
                            <a:lin ang="5400000"/>
                          </a:gradFill>
                          <a:effectLst>
                            <a:outerShdw blurRad="50800" algn="tl" rotWithShape="0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Епика </a:t>
                      </a:r>
                      <a:r>
                        <a:rPr lang="x-none" sz="3200" b="1" cap="none" spc="0" dirty="0" smtClean="0">
                          <a:ln w="17780" cmpd="sng">
                            <a:solidFill>
                              <a:srgbClr val="FFFFFF"/>
                            </a:solidFill>
                            <a:prstDash val="solid"/>
                            <a:miter lim="800000"/>
                          </a:ln>
                          <a:gradFill rotWithShape="1">
                            <a:gsLst>
                              <a:gs pos="0">
                                <a:srgbClr val="000000">
                                  <a:tint val="92000"/>
                                  <a:shade val="100000"/>
                                  <a:satMod val="150000"/>
                                </a:srgbClr>
                              </a:gs>
                              <a:gs pos="49000">
                                <a:srgbClr val="000000">
                                  <a:tint val="89000"/>
                                  <a:shade val="90000"/>
                                  <a:satMod val="150000"/>
                                </a:srgbClr>
                              </a:gs>
                              <a:gs pos="50000">
                                <a:srgbClr val="000000">
                                  <a:tint val="100000"/>
                                  <a:shade val="75000"/>
                                  <a:satMod val="150000"/>
                                </a:srgbClr>
                              </a:gs>
                              <a:gs pos="95000">
                                <a:srgbClr val="000000">
                                  <a:shade val="47000"/>
                                  <a:satMod val="150000"/>
                                </a:srgbClr>
                              </a:gs>
                              <a:gs pos="100000">
                                <a:srgbClr val="000000">
                                  <a:shade val="39000"/>
                                  <a:satMod val="150000"/>
                                </a:srgbClr>
                              </a:gs>
                            </a:gsLst>
                            <a:lin ang="5400000"/>
                          </a:gradFill>
                          <a:effectLst>
                            <a:outerShdw blurRad="50800" algn="tl" rotWithShape="0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  <a:sym typeface="Wingdings"/>
                        </a:rPr>
                        <a:t></a:t>
                      </a:r>
                      <a:endParaRPr lang="en-US" sz="3200" b="1" cap="none" spc="0" dirty="0" smtClean="0">
                        <a:ln w="17780" cmpd="sng">
                          <a:solidFill>
                            <a:srgbClr val="FFFFFF"/>
                          </a:solidFill>
                          <a:prstDash val="solid"/>
                          <a:miter lim="800000"/>
                        </a:ln>
                        <a:gradFill rotWithShape="1">
                          <a:gsLst>
                            <a:gs pos="0">
                              <a:srgbClr val="000000">
                                <a:tint val="92000"/>
                                <a:shade val="100000"/>
                                <a:satMod val="150000"/>
                              </a:srgbClr>
                            </a:gs>
                            <a:gs pos="49000">
                              <a:srgbClr val="000000">
                                <a:tint val="89000"/>
                                <a:shade val="90000"/>
                                <a:satMod val="150000"/>
                              </a:srgbClr>
                            </a:gs>
                            <a:gs pos="50000">
                              <a:srgbClr val="000000">
                                <a:tint val="100000"/>
                                <a:shade val="75000"/>
                                <a:satMod val="150000"/>
                              </a:srgbClr>
                            </a:gs>
                            <a:gs pos="95000">
                              <a:srgbClr val="000000">
                                <a:shade val="47000"/>
                                <a:satMod val="150000"/>
                              </a:srgbClr>
                            </a:gs>
                            <a:gs pos="100000">
                              <a:srgbClr val="000000">
                                <a:shade val="39000"/>
                                <a:satMod val="150000"/>
                              </a:srgbClr>
                            </a:gs>
                          </a:gsLst>
                          <a:lin ang="5400000"/>
                        </a:gradFill>
                        <a:effectLst>
                          <a:outerShdw blurRad="50800" algn="tl" rotWithShape="0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x-none" sz="3200" b="1" cap="none" spc="0" dirty="0" smtClean="0">
                          <a:ln w="17780" cmpd="sng">
                            <a:solidFill>
                              <a:srgbClr val="FFFFFF"/>
                            </a:solidFill>
                            <a:prstDash val="solid"/>
                            <a:miter lim="800000"/>
                          </a:ln>
                          <a:gradFill rotWithShape="1">
                            <a:gsLst>
                              <a:gs pos="0">
                                <a:srgbClr val="000000">
                                  <a:tint val="92000"/>
                                  <a:shade val="100000"/>
                                  <a:satMod val="150000"/>
                                </a:srgbClr>
                              </a:gs>
                              <a:gs pos="49000">
                                <a:srgbClr val="000000">
                                  <a:tint val="89000"/>
                                  <a:shade val="90000"/>
                                  <a:satMod val="150000"/>
                                </a:srgbClr>
                              </a:gs>
                              <a:gs pos="50000">
                                <a:srgbClr val="000000">
                                  <a:tint val="100000"/>
                                  <a:shade val="75000"/>
                                  <a:satMod val="150000"/>
                                </a:srgbClr>
                              </a:gs>
                              <a:gs pos="95000">
                                <a:srgbClr val="000000">
                                  <a:shade val="47000"/>
                                  <a:satMod val="150000"/>
                                </a:srgbClr>
                              </a:gs>
                              <a:gs pos="100000">
                                <a:srgbClr val="000000">
                                  <a:shade val="39000"/>
                                  <a:satMod val="150000"/>
                                </a:srgbClr>
                              </a:gs>
                            </a:gsLst>
                            <a:lin ang="5400000"/>
                          </a:gradFill>
                          <a:effectLst>
                            <a:outerShdw blurRad="50800" algn="tl" rotWithShape="0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Приповетка </a:t>
                      </a:r>
                      <a:r>
                        <a:rPr lang="x-none" sz="3200" b="1" cap="none" spc="0" dirty="0" smtClean="0">
                          <a:ln w="17780" cmpd="sng">
                            <a:solidFill>
                              <a:srgbClr val="FFFFFF"/>
                            </a:solidFill>
                            <a:prstDash val="solid"/>
                            <a:miter lim="800000"/>
                          </a:ln>
                          <a:gradFill rotWithShape="1">
                            <a:gsLst>
                              <a:gs pos="0">
                                <a:srgbClr val="000000">
                                  <a:tint val="92000"/>
                                  <a:shade val="100000"/>
                                  <a:satMod val="150000"/>
                                </a:srgbClr>
                              </a:gs>
                              <a:gs pos="49000">
                                <a:srgbClr val="000000">
                                  <a:tint val="89000"/>
                                  <a:shade val="90000"/>
                                  <a:satMod val="150000"/>
                                </a:srgbClr>
                              </a:gs>
                              <a:gs pos="50000">
                                <a:srgbClr val="000000">
                                  <a:tint val="100000"/>
                                  <a:shade val="75000"/>
                                  <a:satMod val="150000"/>
                                </a:srgbClr>
                              </a:gs>
                              <a:gs pos="95000">
                                <a:srgbClr val="000000">
                                  <a:shade val="47000"/>
                                  <a:satMod val="150000"/>
                                </a:srgbClr>
                              </a:gs>
                              <a:gs pos="100000">
                                <a:srgbClr val="000000">
                                  <a:shade val="39000"/>
                                  <a:satMod val="150000"/>
                                </a:srgbClr>
                              </a:gs>
                            </a:gsLst>
                            <a:lin ang="5400000"/>
                          </a:gradFill>
                          <a:effectLst>
                            <a:outerShdw blurRad="50800" algn="tl" rotWithShape="0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  <a:sym typeface="Wingdings"/>
                        </a:rPr>
                        <a:t></a:t>
                      </a:r>
                      <a:endParaRPr lang="en-US" sz="3200" b="1" cap="none" spc="0" dirty="0">
                        <a:ln w="17780" cmpd="sng">
                          <a:solidFill>
                            <a:srgbClr val="FFFFFF"/>
                          </a:solidFill>
                          <a:prstDash val="solid"/>
                          <a:miter lim="800000"/>
                        </a:ln>
                        <a:gradFill rotWithShape="1">
                          <a:gsLst>
                            <a:gs pos="0">
                              <a:srgbClr val="000000">
                                <a:tint val="92000"/>
                                <a:shade val="100000"/>
                                <a:satMod val="150000"/>
                              </a:srgbClr>
                            </a:gs>
                            <a:gs pos="49000">
                              <a:srgbClr val="000000">
                                <a:tint val="89000"/>
                                <a:shade val="90000"/>
                                <a:satMod val="150000"/>
                              </a:srgbClr>
                            </a:gs>
                            <a:gs pos="50000">
                              <a:srgbClr val="000000">
                                <a:tint val="100000"/>
                                <a:shade val="75000"/>
                                <a:satMod val="150000"/>
                              </a:srgbClr>
                            </a:gs>
                            <a:gs pos="95000">
                              <a:srgbClr val="000000">
                                <a:shade val="47000"/>
                                <a:satMod val="150000"/>
                              </a:srgbClr>
                            </a:gs>
                            <a:gs pos="100000">
                              <a:srgbClr val="000000">
                                <a:shade val="39000"/>
                                <a:satMod val="150000"/>
                              </a:srgbClr>
                            </a:gs>
                          </a:gsLst>
                          <a:lin ang="5400000"/>
                        </a:gradFill>
                        <a:effectLst>
                          <a:outerShdw blurRad="50800" algn="tl" rotWithShape="0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759278">
                <a:tc>
                  <a:txBody>
                    <a:bodyPr/>
                    <a:lstStyle/>
                    <a:p>
                      <a:r>
                        <a:rPr lang="x-none" sz="3200" b="1" cap="none" spc="0" dirty="0" smtClean="0">
                          <a:ln w="17780" cmpd="sng">
                            <a:solidFill>
                              <a:srgbClr val="FFFFFF"/>
                            </a:solidFill>
                            <a:prstDash val="solid"/>
                            <a:miter lim="800000"/>
                          </a:ln>
                          <a:gradFill rotWithShape="1">
                            <a:gsLst>
                              <a:gs pos="0">
                                <a:srgbClr val="000000">
                                  <a:tint val="92000"/>
                                  <a:shade val="100000"/>
                                  <a:satMod val="150000"/>
                                </a:srgbClr>
                              </a:gs>
                              <a:gs pos="49000">
                                <a:srgbClr val="000000">
                                  <a:tint val="89000"/>
                                  <a:shade val="90000"/>
                                  <a:satMod val="150000"/>
                                </a:srgbClr>
                              </a:gs>
                              <a:gs pos="50000">
                                <a:srgbClr val="000000">
                                  <a:tint val="100000"/>
                                  <a:shade val="75000"/>
                                  <a:satMod val="150000"/>
                                </a:srgbClr>
                              </a:gs>
                              <a:gs pos="95000">
                                <a:srgbClr val="000000">
                                  <a:shade val="47000"/>
                                  <a:satMod val="150000"/>
                                </a:srgbClr>
                              </a:gs>
                              <a:gs pos="100000">
                                <a:srgbClr val="000000">
                                  <a:shade val="39000"/>
                                  <a:satMod val="150000"/>
                                </a:srgbClr>
                              </a:gs>
                            </a:gsLst>
                            <a:lin ang="5400000"/>
                          </a:gradFill>
                          <a:effectLst>
                            <a:outerShdw blurRad="50800" algn="tl" rotWithShape="0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Драма</a:t>
                      </a:r>
                      <a:endParaRPr lang="en-US" sz="3200" b="1" cap="none" spc="0" dirty="0">
                        <a:ln w="17780" cmpd="sng">
                          <a:solidFill>
                            <a:srgbClr val="FFFFFF"/>
                          </a:solidFill>
                          <a:prstDash val="solid"/>
                          <a:miter lim="800000"/>
                        </a:ln>
                        <a:gradFill rotWithShape="1">
                          <a:gsLst>
                            <a:gs pos="0">
                              <a:srgbClr val="000000">
                                <a:tint val="92000"/>
                                <a:shade val="100000"/>
                                <a:satMod val="150000"/>
                              </a:srgbClr>
                            </a:gs>
                            <a:gs pos="49000">
                              <a:srgbClr val="000000">
                                <a:tint val="89000"/>
                                <a:shade val="90000"/>
                                <a:satMod val="150000"/>
                              </a:srgbClr>
                            </a:gs>
                            <a:gs pos="50000">
                              <a:srgbClr val="000000">
                                <a:tint val="100000"/>
                                <a:shade val="75000"/>
                                <a:satMod val="150000"/>
                              </a:srgbClr>
                            </a:gs>
                            <a:gs pos="95000">
                              <a:srgbClr val="000000">
                                <a:shade val="47000"/>
                                <a:satMod val="150000"/>
                              </a:srgbClr>
                            </a:gs>
                            <a:gs pos="100000">
                              <a:srgbClr val="000000">
                                <a:shade val="39000"/>
                                <a:satMod val="150000"/>
                              </a:srgbClr>
                            </a:gs>
                          </a:gsLst>
                          <a:lin ang="5400000"/>
                        </a:gradFill>
                        <a:effectLst>
                          <a:outerShdw blurRad="50800" algn="tl" rotWithShape="0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x-none" sz="3200" b="1" cap="none" spc="0" dirty="0" smtClean="0">
                          <a:ln w="17780" cmpd="sng">
                            <a:solidFill>
                              <a:srgbClr val="FFFFFF"/>
                            </a:solidFill>
                            <a:prstDash val="solid"/>
                            <a:miter lim="800000"/>
                          </a:ln>
                          <a:gradFill rotWithShape="1">
                            <a:gsLst>
                              <a:gs pos="0">
                                <a:srgbClr val="000000">
                                  <a:tint val="92000"/>
                                  <a:shade val="100000"/>
                                  <a:satMod val="150000"/>
                                </a:srgbClr>
                              </a:gs>
                              <a:gs pos="49000">
                                <a:srgbClr val="000000">
                                  <a:tint val="89000"/>
                                  <a:shade val="90000"/>
                                  <a:satMod val="150000"/>
                                </a:srgbClr>
                              </a:gs>
                              <a:gs pos="50000">
                                <a:srgbClr val="000000">
                                  <a:tint val="100000"/>
                                  <a:shade val="75000"/>
                                  <a:satMod val="150000"/>
                                </a:srgbClr>
                              </a:gs>
                              <a:gs pos="95000">
                                <a:srgbClr val="000000">
                                  <a:shade val="47000"/>
                                  <a:satMod val="150000"/>
                                </a:srgbClr>
                              </a:gs>
                              <a:gs pos="100000">
                                <a:srgbClr val="000000">
                                  <a:shade val="39000"/>
                                  <a:satMod val="150000"/>
                                </a:srgbClr>
                              </a:gs>
                            </a:gsLst>
                            <a:lin ang="5400000"/>
                          </a:gradFill>
                          <a:effectLst>
                            <a:outerShdw blurRad="50800" algn="tl" rotWithShape="0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Комедија</a:t>
                      </a:r>
                      <a:endParaRPr lang="en-US" sz="3200" b="1" cap="none" spc="0" dirty="0" smtClean="0">
                        <a:ln w="17780" cmpd="sng">
                          <a:solidFill>
                            <a:srgbClr val="FFFFFF"/>
                          </a:solidFill>
                          <a:prstDash val="solid"/>
                          <a:miter lim="800000"/>
                        </a:ln>
                        <a:gradFill rotWithShape="1">
                          <a:gsLst>
                            <a:gs pos="0">
                              <a:srgbClr val="000000">
                                <a:tint val="92000"/>
                                <a:shade val="100000"/>
                                <a:satMod val="150000"/>
                              </a:srgbClr>
                            </a:gs>
                            <a:gs pos="49000">
                              <a:srgbClr val="000000">
                                <a:tint val="89000"/>
                                <a:shade val="90000"/>
                                <a:satMod val="150000"/>
                              </a:srgbClr>
                            </a:gs>
                            <a:gs pos="50000">
                              <a:srgbClr val="000000">
                                <a:tint val="100000"/>
                                <a:shade val="75000"/>
                                <a:satMod val="150000"/>
                              </a:srgbClr>
                            </a:gs>
                            <a:gs pos="95000">
                              <a:srgbClr val="000000">
                                <a:shade val="47000"/>
                                <a:satMod val="150000"/>
                              </a:srgbClr>
                            </a:gs>
                            <a:gs pos="100000">
                              <a:srgbClr val="000000">
                                <a:shade val="39000"/>
                                <a:satMod val="150000"/>
                              </a:srgbClr>
                            </a:gs>
                          </a:gsLst>
                          <a:lin ang="5400000"/>
                        </a:gradFill>
                        <a:effectLst>
                          <a:outerShdw blurRad="50800" algn="tl" rotWithShape="0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Multiply 6"/>
          <p:cNvSpPr/>
          <p:nvPr/>
        </p:nvSpPr>
        <p:spPr>
          <a:xfrm>
            <a:off x="3363686" y="3537857"/>
            <a:ext cx="598714" cy="576943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Multiply 7"/>
          <p:cNvSpPr/>
          <p:nvPr/>
        </p:nvSpPr>
        <p:spPr>
          <a:xfrm>
            <a:off x="3047999" y="4942114"/>
            <a:ext cx="598714" cy="576943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Multiply 9"/>
          <p:cNvSpPr/>
          <p:nvPr/>
        </p:nvSpPr>
        <p:spPr>
          <a:xfrm>
            <a:off x="7391502" y="3537853"/>
            <a:ext cx="598714" cy="576943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Multiply 10"/>
          <p:cNvSpPr/>
          <p:nvPr/>
        </p:nvSpPr>
        <p:spPr>
          <a:xfrm>
            <a:off x="7870370" y="4974771"/>
            <a:ext cx="598714" cy="576943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med">
    <p:comb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x-none" dirty="0" smtClean="0">
                <a:latin typeface="Times New Roman" pitchFamily="18" charset="0"/>
                <a:cs typeface="Times New Roman" pitchFamily="18" charset="0"/>
              </a:rPr>
              <a:t>О ТЕКСТУ</a:t>
            </a:r>
            <a:endParaRPr lang="en-US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177635"/>
            <a:ext cx="7641770" cy="5116286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q"/>
            </a:pPr>
            <a:r>
              <a:rPr lang="x-none" sz="2400" b="1" dirty="0" smtClean="0">
                <a:latin typeface="Times New Roman" pitchFamily="18" charset="0"/>
                <a:cs typeface="Times New Roman" pitchFamily="18" charset="0"/>
              </a:rPr>
              <a:t>Главни ликови : Аска и вук</a:t>
            </a:r>
          </a:p>
          <a:p>
            <a:pPr>
              <a:buFont typeface="Wingdings" pitchFamily="2" charset="2"/>
              <a:buChar char="q"/>
            </a:pPr>
            <a:r>
              <a:rPr lang="x-none" sz="2400" b="1" dirty="0" smtClean="0">
                <a:latin typeface="Times New Roman" pitchFamily="18" charset="0"/>
                <a:cs typeface="Times New Roman" pitchFamily="18" charset="0"/>
              </a:rPr>
              <a:t>Споредни ликови </a:t>
            </a:r>
            <a:r>
              <a:rPr lang="x-none" sz="2400" b="1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sr-Cyrl-CS" sz="2400" b="1" dirty="0" smtClean="0">
                <a:latin typeface="Times New Roman" pitchFamily="18" charset="0"/>
                <a:cs typeface="Times New Roman" pitchFamily="18" charset="0"/>
              </a:rPr>
              <a:t>Аја</a:t>
            </a:r>
            <a:r>
              <a:rPr lang="x-none" sz="2400" b="1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x-none" sz="2400" b="1" dirty="0" smtClean="0">
                <a:latin typeface="Times New Roman" pitchFamily="18" charset="0"/>
                <a:cs typeface="Times New Roman" pitchFamily="18" charset="0"/>
              </a:rPr>
              <a:t>ловац и остале овце.</a:t>
            </a: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q"/>
            </a:pPr>
            <a:r>
              <a:rPr lang="x-none" sz="2400" b="1" dirty="0" smtClean="0">
                <a:latin typeface="Times New Roman" pitchFamily="18" charset="0"/>
                <a:cs typeface="Times New Roman" pitchFamily="18" charset="0"/>
              </a:rPr>
              <a:t>Аска је упорна, радознална, несташна, непослушна, храбра, тврдоглава.</a:t>
            </a:r>
          </a:p>
          <a:p>
            <a:pPr>
              <a:buFont typeface="Wingdings" pitchFamily="2" charset="2"/>
              <a:buChar char="q"/>
            </a:pPr>
            <a:r>
              <a:rPr lang="x-none" sz="2400" b="1" dirty="0" smtClean="0">
                <a:latin typeface="Times New Roman" pitchFamily="18" charset="0"/>
                <a:cs typeface="Times New Roman" pitchFamily="18" charset="0"/>
              </a:rPr>
              <a:t>Вук је лукав, зао, страшан, радознао, наиван.</a:t>
            </a:r>
          </a:p>
          <a:p>
            <a:pPr>
              <a:buFont typeface="Wingdings" pitchFamily="2" charset="2"/>
              <a:buChar char="q"/>
            </a:pPr>
            <a:r>
              <a:rPr lang="x-none" sz="2400" b="1" dirty="0" smtClean="0">
                <a:latin typeface="Times New Roman" pitchFamily="18" charset="0"/>
                <a:cs typeface="Times New Roman" pitchFamily="18" charset="0"/>
              </a:rPr>
              <a:t>Тема : Аскина борба за живот.</a:t>
            </a:r>
          </a:p>
          <a:p>
            <a:pPr>
              <a:buFont typeface="Wingdings" pitchFamily="2" charset="2"/>
              <a:buChar char="q"/>
            </a:pPr>
            <a:r>
              <a:rPr lang="x-none" sz="2400" b="1" dirty="0" smtClean="0">
                <a:latin typeface="Times New Roman" pitchFamily="18" charset="0"/>
                <a:cs typeface="Times New Roman" pitchFamily="18" charset="0"/>
              </a:rPr>
              <a:t>Порука : Уметност и воља </a:t>
            </a:r>
            <a:r>
              <a:rPr lang="x-none" sz="2400" b="1" smtClean="0"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sr-Cyrl-CS" sz="2400" b="1" dirty="0" smtClean="0">
                <a:latin typeface="Times New Roman" pitchFamily="18" charset="0"/>
                <a:cs typeface="Times New Roman" pitchFamily="18" charset="0"/>
              </a:rPr>
              <a:t>животом</a:t>
            </a:r>
            <a:r>
              <a:rPr lang="x-none" sz="24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b="1" dirty="0" smtClean="0">
                <a:latin typeface="Times New Roman" pitchFamily="18" charset="0"/>
                <a:cs typeface="Times New Roman" pitchFamily="18" charset="0"/>
              </a:rPr>
              <a:t>побеђују</a:t>
            </a:r>
            <a:r>
              <a:rPr lang="x-none" sz="24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x-none" sz="2400" b="1" dirty="0" smtClean="0">
                <a:latin typeface="Times New Roman" pitchFamily="18" charset="0"/>
                <a:cs typeface="Times New Roman" pitchFamily="18" charset="0"/>
              </a:rPr>
              <a:t>свако зло.</a:t>
            </a:r>
          </a:p>
        </p:txBody>
      </p:sp>
      <p:pic>
        <p:nvPicPr>
          <p:cNvPr id="4" name="Picture 3" descr="gosem vuk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767307" y="718457"/>
            <a:ext cx="2793321" cy="243402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8599714" y="6243934"/>
            <a:ext cx="3124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x-none" sz="2400" dirty="0" smtClean="0">
                <a:latin typeface="Times New Roman" pitchFamily="18" charset="0"/>
                <a:cs typeface="Times New Roman" pitchFamily="18" charset="0"/>
              </a:rPr>
              <a:t>Аска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7" descr="Aska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611917" y="3881435"/>
            <a:ext cx="3057569" cy="239530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8795657" y="3167743"/>
            <a:ext cx="27758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x-none" sz="2400" dirty="0" smtClean="0">
                <a:latin typeface="Times New Roman" pitchFamily="18" charset="0"/>
                <a:cs typeface="Times New Roman" pitchFamily="18" charset="0"/>
              </a:rPr>
              <a:t>Вук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comb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РЕЗИМЕ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effectLst/>
        </p:spPr>
        <p:txBody>
          <a:bodyPr lIns="91440" rIns="91440">
            <a:noAutofit/>
          </a:bodyPr>
          <a:lstStyle/>
          <a:p>
            <a:pPr>
              <a:buFont typeface="Wingdings" pitchFamily="2" charset="2"/>
              <a:buChar char="v"/>
            </a:pPr>
            <a:r>
              <a:rPr lang="x-none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Радња почиње</a:t>
            </a:r>
            <a:r>
              <a:rPr lang="x-none" sz="2800" dirty="0" smtClean="0"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на стрмим ливадама када је овца Аја ојагњила овчицу Аску,шаку влажне вуне. Аска је </a:t>
            </a:r>
            <a:r>
              <a:rPr lang="x-none" sz="2800" smtClean="0"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била сироче</a:t>
            </a:r>
            <a:r>
              <a:rPr lang="sr-Cyrl-CS" sz="2800" dirty="0" smtClean="0"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,</a:t>
            </a:r>
            <a:r>
              <a:rPr lang="x-none" sz="2800" smtClean="0"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x-none" sz="2800" dirty="0" smtClean="0"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јер је изгубила оца. Није се држала мајчина скута. </a:t>
            </a:r>
            <a:r>
              <a:rPr lang="x-none" sz="2800" smtClean="0"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Једног дана</a:t>
            </a:r>
            <a:r>
              <a:rPr lang="sr-Cyrl-CS" sz="2800" dirty="0" smtClean="0"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,</a:t>
            </a:r>
            <a:r>
              <a:rPr lang="x-none" sz="2800" smtClean="0"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x-none" sz="2800" dirty="0" smtClean="0"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када је са добрим успехом завршила разред, Аска је стала пред мајку и изјавила да жели да учи балетску школу. Мајка јој </a:t>
            </a:r>
            <a:r>
              <a:rPr lang="x-none" sz="2800" smtClean="0"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није дозволила</a:t>
            </a:r>
            <a:r>
              <a:rPr lang="sr-Cyrl-CS" sz="2800" dirty="0" smtClean="0"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x-none" sz="2800" smtClean="0"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јер </a:t>
            </a:r>
            <a:r>
              <a:rPr lang="x-none" sz="2800" dirty="0" smtClean="0"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ниједна овца није </a:t>
            </a:r>
            <a:r>
              <a:rPr lang="x-none" sz="2800" smtClean="0"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била балерина</a:t>
            </a:r>
            <a:r>
              <a:rPr lang="sr-Cyrl-CS" sz="2800" dirty="0" smtClean="0"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,</a:t>
            </a:r>
            <a:r>
              <a:rPr lang="x-none" sz="2800" smtClean="0"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већ обичн</a:t>
            </a:r>
            <a:r>
              <a:rPr lang="sr-Cyrl-CS" sz="2800" dirty="0" smtClean="0"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x-none" sz="2800" smtClean="0"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домаћиц</a:t>
            </a:r>
            <a:r>
              <a:rPr lang="sr-Cyrl-CS" sz="2800" dirty="0" smtClean="0"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x-none" sz="2800" smtClean="0"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. Али</a:t>
            </a:r>
            <a:r>
              <a:rPr lang="sr-Cyrl-CS" sz="2800" dirty="0" smtClean="0"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x-none" sz="2800" smtClean="0"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знајући </a:t>
            </a:r>
            <a:r>
              <a:rPr lang="x-none" sz="2800" dirty="0" smtClean="0"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Аскину ћуд, мајка је после неког времена пристала.</a:t>
            </a:r>
          </a:p>
        </p:txBody>
      </p:sp>
    </p:spTree>
  </p:cSld>
  <p:clrMapOvr>
    <a:masterClrMapping/>
  </p:clrMapOvr>
  <p:transition spd="med">
    <p:comb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резиме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x-none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Њена мајка </a:t>
            </a:r>
            <a:r>
              <a:rPr lang="x-none" sz="2800" dirty="0" smtClean="0">
                <a:latin typeface="Times New Roman" pitchFamily="18" charset="0"/>
                <a:cs typeface="Times New Roman" pitchFamily="18" charset="0"/>
              </a:rPr>
              <a:t>се много брине за </a:t>
            </a:r>
            <a:r>
              <a:rPr lang="x-none" sz="2800" smtClean="0">
                <a:latin typeface="Times New Roman" pitchFamily="18" charset="0"/>
                <a:cs typeface="Times New Roman" pitchFamily="18" charset="0"/>
              </a:rPr>
              <a:t>своје дете</a:t>
            </a:r>
            <a:r>
              <a:rPr lang="sr-Cyrl-CS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x-none" sz="28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x-none" sz="2800" dirty="0" smtClean="0">
                <a:latin typeface="Times New Roman" pitchFamily="18" charset="0"/>
                <a:cs typeface="Times New Roman" pitchFamily="18" charset="0"/>
              </a:rPr>
              <a:t>јер је уметност несигуран посао.</a:t>
            </a:r>
          </a:p>
          <a:p>
            <a:pPr>
              <a:buFont typeface="Wingdings" pitchFamily="2" charset="2"/>
              <a:buChar char="v"/>
            </a:pPr>
            <a:r>
              <a:rPr lang="x-none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Аска</a:t>
            </a:r>
            <a:r>
              <a:rPr lang="x-none" sz="2800" dirty="0" smtClean="0">
                <a:latin typeface="Times New Roman" pitchFamily="18" charset="0"/>
                <a:cs typeface="Times New Roman" pitchFamily="18" charset="0"/>
              </a:rPr>
              <a:t> је једног дана завршила дубоко </a:t>
            </a:r>
            <a:r>
              <a:rPr lang="x-none" sz="2800" smtClean="0">
                <a:latin typeface="Times New Roman" pitchFamily="18" charset="0"/>
                <a:cs typeface="Times New Roman" pitchFamily="18" charset="0"/>
              </a:rPr>
              <a:t>у шуми</a:t>
            </a:r>
            <a:r>
              <a:rPr lang="sr-Cyrl-CS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x-none" sz="28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dirty="0" smtClean="0">
                <a:latin typeface="Times New Roman" pitchFamily="18" charset="0"/>
                <a:cs typeface="Times New Roman" pitchFamily="18" charset="0"/>
              </a:rPr>
              <a:t>Ш</a:t>
            </a:r>
            <a:r>
              <a:rPr lang="x-none" sz="2800" smtClean="0">
                <a:latin typeface="Times New Roman" pitchFamily="18" charset="0"/>
                <a:cs typeface="Times New Roman" pitchFamily="18" charset="0"/>
              </a:rPr>
              <a:t>етајући се</a:t>
            </a:r>
            <a:r>
              <a:rPr lang="sr-Cyrl-CS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x-none" sz="28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x-none" sz="2800" dirty="0" smtClean="0">
                <a:latin typeface="Times New Roman" pitchFamily="18" charset="0"/>
                <a:cs typeface="Times New Roman" pitchFamily="18" charset="0"/>
              </a:rPr>
              <a:t>наишла је на вука. Када је вук видео тако беспомоћну и </a:t>
            </a:r>
            <a:r>
              <a:rPr lang="x-none" sz="2800" smtClean="0">
                <a:latin typeface="Times New Roman" pitchFamily="18" charset="0"/>
                <a:cs typeface="Times New Roman" pitchFamily="18" charset="0"/>
              </a:rPr>
              <a:t>малу овцу</a:t>
            </a:r>
            <a:r>
              <a:rPr lang="sr-Cyrl-CS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x-none" sz="28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x-none" sz="2800" dirty="0" smtClean="0">
                <a:latin typeface="Times New Roman" pitchFamily="18" charset="0"/>
                <a:cs typeface="Times New Roman" pitchFamily="18" charset="0"/>
              </a:rPr>
              <a:t>мислио је да ће је лако појести. У почетку је била уплашена, али је касније схватила како ће се изборити са вуком. Својим плесом и уметношћу је завела и савладала вука.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comb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CS" sz="4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x-none" sz="440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итања</a:t>
            </a:r>
            <a:r>
              <a:rPr lang="sr-Cyrl-CS" sz="4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ЗА АНАЛИЗУ </a:t>
            </a:r>
            <a:endParaRPr lang="en-US" sz="44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1" y="2142067"/>
            <a:ext cx="10461170" cy="4226076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x-none" sz="3100" smtClean="0">
                <a:latin typeface="Times New Roman" pitchFamily="18" charset="0"/>
                <a:cs typeface="Times New Roman" pitchFamily="18" charset="0"/>
              </a:rPr>
              <a:t>Како </a:t>
            </a:r>
            <a:r>
              <a:rPr lang="x-none" sz="3100" dirty="0" smtClean="0">
                <a:latin typeface="Times New Roman" pitchFamily="18" charset="0"/>
                <a:cs typeface="Times New Roman" pitchFamily="18" charset="0"/>
              </a:rPr>
              <a:t>је Аска почела да </a:t>
            </a:r>
            <a:r>
              <a:rPr lang="x-none" sz="3100" smtClean="0">
                <a:latin typeface="Times New Roman" pitchFamily="18" charset="0"/>
                <a:cs typeface="Times New Roman" pitchFamily="18" charset="0"/>
              </a:rPr>
              <a:t>показује своју </a:t>
            </a:r>
            <a:r>
              <a:rPr lang="x-none" sz="3100" dirty="0" smtClean="0">
                <a:latin typeface="Times New Roman" pitchFamily="18" charset="0"/>
                <a:cs typeface="Times New Roman" pitchFamily="18" charset="0"/>
              </a:rPr>
              <a:t>ћуд</a:t>
            </a:r>
            <a:r>
              <a:rPr lang="x-none" sz="3100" smtClean="0">
                <a:latin typeface="Times New Roman" pitchFamily="18" charset="0"/>
                <a:cs typeface="Times New Roman" pitchFamily="18" charset="0"/>
              </a:rPr>
              <a:t>? </a:t>
            </a:r>
          </a:p>
          <a:p>
            <a:pPr marL="514350" indent="-514350">
              <a:buFont typeface="+mj-lt"/>
              <a:buAutoNum type="arabicPeriod"/>
            </a:pPr>
            <a:r>
              <a:rPr lang="x-none" sz="3100" smtClean="0">
                <a:latin typeface="Times New Roman" pitchFamily="18" charset="0"/>
                <a:cs typeface="Times New Roman" pitchFamily="18" charset="0"/>
              </a:rPr>
              <a:t>Од чега је стрепела Аја?</a:t>
            </a:r>
          </a:p>
          <a:p>
            <a:pPr marL="514350" indent="-514350">
              <a:buFont typeface="+mj-lt"/>
              <a:buAutoNum type="arabicPeriod"/>
            </a:pPr>
            <a:r>
              <a:rPr lang="x-none" sz="3100" smtClean="0">
                <a:latin typeface="Times New Roman" pitchFamily="18" charset="0"/>
                <a:cs typeface="Times New Roman" pitchFamily="18" charset="0"/>
              </a:rPr>
              <a:t>Која </a:t>
            </a:r>
            <a:r>
              <a:rPr lang="x-none" sz="3100" dirty="0" smtClean="0">
                <a:latin typeface="Times New Roman" pitchFamily="18" charset="0"/>
                <a:cs typeface="Times New Roman" pitchFamily="18" charset="0"/>
              </a:rPr>
              <a:t>је разлоге наводила мајка желећи да одврати Аску из балетске школе</a:t>
            </a:r>
            <a:r>
              <a:rPr lang="x-none" sz="3100" smtClean="0">
                <a:latin typeface="Times New Roman" pitchFamily="18" charset="0"/>
                <a:cs typeface="Times New Roman" pitchFamily="18" charset="0"/>
              </a:rPr>
              <a:t>? </a:t>
            </a:r>
            <a:endParaRPr lang="sr-Cyrl-CS" sz="31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x-none" sz="3100" smtClean="0">
                <a:latin typeface="Times New Roman" pitchFamily="18" charset="0"/>
                <a:cs typeface="Times New Roman" pitchFamily="18" charset="0"/>
              </a:rPr>
              <a:t>Како </a:t>
            </a:r>
            <a:r>
              <a:rPr lang="x-none" sz="3100" dirty="0" smtClean="0">
                <a:latin typeface="Times New Roman" pitchFamily="18" charset="0"/>
                <a:cs typeface="Times New Roman" pitchFamily="18" charset="0"/>
              </a:rPr>
              <a:t>се Аја помирила са ћеркином жељом? </a:t>
            </a:r>
          </a:p>
          <a:p>
            <a:pPr marL="514350" indent="-514350">
              <a:buFont typeface="+mj-lt"/>
              <a:buAutoNum type="arabicPeriod"/>
            </a:pPr>
            <a:r>
              <a:rPr lang="x-none" sz="3100" smtClean="0">
                <a:latin typeface="Times New Roman" pitchFamily="18" charset="0"/>
                <a:cs typeface="Times New Roman" pitchFamily="18" charset="0"/>
              </a:rPr>
              <a:t>Којим </a:t>
            </a:r>
            <a:r>
              <a:rPr lang="x-none" sz="3100" dirty="0" smtClean="0">
                <a:latin typeface="Times New Roman" pitchFamily="18" charset="0"/>
                <a:cs typeface="Times New Roman" pitchFamily="18" charset="0"/>
              </a:rPr>
              <a:t>детаљима је описано узбуђење у стаду после Аскиног повратка</a:t>
            </a:r>
            <a:r>
              <a:rPr lang="x-none" sz="3100" smtClean="0">
                <a:latin typeface="Times New Roman" pitchFamily="18" charset="0"/>
                <a:cs typeface="Times New Roman" pitchFamily="18" charset="0"/>
              </a:rPr>
              <a:t>? </a:t>
            </a:r>
            <a:endParaRPr lang="sr-Cyrl-CS" sz="32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comb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CS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Одговори на питања</a:t>
            </a:r>
            <a:endParaRPr lang="sr-Latn-CS" sz="4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1" y="1686907"/>
            <a:ext cx="10131425" cy="5076497"/>
          </a:xfrm>
        </p:spPr>
        <p:txBody>
          <a:bodyPr>
            <a:no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x-none" sz="3000" smtClean="0">
                <a:latin typeface="Times New Roman" pitchFamily="18" charset="0"/>
                <a:cs typeface="Times New Roman" pitchFamily="18" charset="0"/>
              </a:rPr>
              <a:t>Била је несташна и није хтела да  слуша мајку.Волела је да иде даље од стада и то посебно</a:t>
            </a:r>
            <a:r>
              <a:rPr lang="sr-Cyrl-RS" sz="3000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x-none" sz="3000" smtClean="0">
                <a:latin typeface="Times New Roman" pitchFamily="18" charset="0"/>
                <a:cs typeface="Times New Roman" pitchFamily="18" charset="0"/>
              </a:rPr>
              <a:t> шуму.</a:t>
            </a:r>
            <a:endParaRPr lang="sr-Cyrl-CS" sz="30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x-none" sz="3000" smtClean="0">
                <a:latin typeface="Times New Roman" pitchFamily="18" charset="0"/>
                <a:cs typeface="Times New Roman" pitchFamily="18" charset="0"/>
              </a:rPr>
              <a:t>Стрепела је да ће Аска да залута у шуми и да ће је појести вук.</a:t>
            </a:r>
          </a:p>
          <a:p>
            <a:pPr marL="514350" indent="-514350">
              <a:buFont typeface="+mj-lt"/>
              <a:buAutoNum type="arabicPeriod"/>
            </a:pPr>
            <a:r>
              <a:rPr lang="x-none" sz="3000" smtClean="0">
                <a:latin typeface="Times New Roman" pitchFamily="18" charset="0"/>
                <a:cs typeface="Times New Roman" pitchFamily="18" charset="0"/>
              </a:rPr>
              <a:t>Да је уметност несигуран позив</a:t>
            </a:r>
            <a:r>
              <a:rPr lang="sr-Cyrl-RS" sz="300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x-none" sz="3000" smtClean="0">
                <a:latin typeface="Times New Roman" pitchFamily="18" charset="0"/>
                <a:cs typeface="Times New Roman" pitchFamily="18" charset="0"/>
              </a:rPr>
              <a:t>да балет нити брани нити храни оног ко му се ода.</a:t>
            </a:r>
            <a:endParaRPr lang="sr-Cyrl-CS" sz="30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x-none" sz="3000" smtClean="0">
                <a:latin typeface="Times New Roman" pitchFamily="18" charset="0"/>
                <a:cs typeface="Times New Roman" pitchFamily="18" charset="0"/>
              </a:rPr>
              <a:t>Видела је да је Аска талентована за балет и да стварно то жели.</a:t>
            </a:r>
            <a:endParaRPr lang="sr-Cyrl-CS" sz="30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x-none" sz="3000" smtClean="0">
                <a:latin typeface="Times New Roman" pitchFamily="18" charset="0"/>
                <a:cs typeface="Times New Roman" pitchFamily="18" charset="0"/>
              </a:rPr>
              <a:t>Било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x-none" sz="3000" smtClean="0">
                <a:latin typeface="Times New Roman" pitchFamily="18" charset="0"/>
                <a:cs typeface="Times New Roman" pitchFamily="18" charset="0"/>
              </a:rPr>
              <a:t>је честитања,радости певања и играња.</a:t>
            </a:r>
          </a:p>
        </p:txBody>
      </p:sp>
    </p:spTree>
  </p:cSld>
  <p:clrMapOvr>
    <a:masterClrMapping/>
  </p:clrMapOvr>
  <p:transition spd="med">
    <p:comb dir="vert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elestial">
  <a:themeElements>
    <a:clrScheme name="Celestial">
      <a:dk1>
        <a:sysClr val="windowText" lastClr="000000"/>
      </a:dk1>
      <a:lt1>
        <a:sysClr val="window" lastClr="FFFFFF"/>
      </a:lt1>
      <a:dk2>
        <a:srgbClr val="16476F"/>
      </a:dk2>
      <a:lt2>
        <a:srgbClr val="EBEBEB"/>
      </a:lt2>
      <a:accent1>
        <a:srgbClr val="E5B458"/>
      </a:accent1>
      <a:accent2>
        <a:srgbClr val="F77754"/>
      </a:accent2>
      <a:accent3>
        <a:srgbClr val="D8507E"/>
      </a:accent3>
      <a:accent4>
        <a:srgbClr val="BC70EE"/>
      </a:accent4>
      <a:accent5>
        <a:srgbClr val="3CA2E2"/>
      </a:accent5>
      <a:accent6>
        <a:srgbClr val="91BF77"/>
      </a:accent6>
      <a:hlink>
        <a:srgbClr val="71DDAB"/>
      </a:hlink>
      <a:folHlink>
        <a:srgbClr val="A6E4C7"/>
      </a:folHlink>
    </a:clrScheme>
    <a:fontScheme name="Celestial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elestial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Celestial" id="{C4BB2A3D-0E93-4C5F-B0D2-9D3FCE089CC5}" vid="{B36E0D05-787B-4C61-8268-2D6C1FBEDA3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Celestial</Template>
  <TotalTime>212</TotalTime>
  <Words>509</Words>
  <Application>Microsoft Office PowerPoint</Application>
  <PresentationFormat>Custom</PresentationFormat>
  <Paragraphs>47</Paragraphs>
  <Slides>11</Slides>
  <Notes>1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Celestial</vt:lpstr>
      <vt:lpstr>PowerPoint Presentation</vt:lpstr>
      <vt:lpstr>Иво андрић</vt:lpstr>
      <vt:lpstr>Андрићева дела</vt:lpstr>
      <vt:lpstr>Књижевна подела:</vt:lpstr>
      <vt:lpstr>О ТЕКСТУ</vt:lpstr>
      <vt:lpstr>РЕЗИМЕ</vt:lpstr>
      <vt:lpstr>резиме</vt:lpstr>
      <vt:lpstr>Питања ЗА АНАЛИЗУ </vt:lpstr>
      <vt:lpstr>Одговори на питања</vt:lpstr>
      <vt:lpstr>Аска игра пред вуком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аска и вук</dc:title>
  <dc:creator/>
  <cp:lastModifiedBy>ucenik10</cp:lastModifiedBy>
  <cp:revision>34</cp:revision>
  <dcterms:created xsi:type="dcterms:W3CDTF">2012-07-27T01:16:44Z</dcterms:created>
  <dcterms:modified xsi:type="dcterms:W3CDTF">2015-04-29T09:44:37Z</dcterms:modified>
</cp:coreProperties>
</file>